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cf54cd0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cf54cd0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cf54cd0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cf54cd0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Analysize method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cf54cd0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cf54cd0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cf54cd0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dcf54cd0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cf54cd0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dcf54cd0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dcf54cd0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dcf54cd0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cf54cd0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dcf54cd0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dcf54cd0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dcf54cd0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planet 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 → planet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 → distance, force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 → net force, net potenial energy (=0)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cf54cd0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cf54cd0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planet 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 → planet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 → distance, force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 → net force, net potenial energy (=0)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cf54cd0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cf54cd0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Imagine a spring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(phi)</a:t>
            </a:r>
            <a:r>
              <a:rPr baseline="30000" lang="zh-TW"/>
              <a:t>e</a:t>
            </a:r>
            <a:r>
              <a:rPr lang="zh-TW"/>
              <a:t>: </a:t>
            </a:r>
            <a:r>
              <a:rPr lang="zh-TW"/>
              <a:t>calculate force or potential energy between masses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(rho)</a:t>
            </a:r>
            <a:r>
              <a:rPr baseline="30000" lang="zh-TW"/>
              <a:t>e→v</a:t>
            </a:r>
            <a:r>
              <a:rPr lang="zh-TW"/>
              <a:t>: sum the force or potential energy exerted on each mass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(phi)</a:t>
            </a:r>
            <a:r>
              <a:rPr baseline="30000" lang="zh-TW"/>
              <a:t>v</a:t>
            </a:r>
            <a:r>
              <a:rPr lang="zh-TW"/>
              <a:t>: update position, velocity, kenetic energy of a mass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(rho)</a:t>
            </a:r>
            <a:r>
              <a:rPr baseline="30000" lang="zh-TW"/>
              <a:t>e→u</a:t>
            </a:r>
            <a:r>
              <a:rPr lang="zh-TW"/>
              <a:t>: sum force (=0 based on newton’s 3</a:t>
            </a:r>
            <a:r>
              <a:rPr baseline="30000" lang="zh-TW"/>
              <a:t>rd</a:t>
            </a:r>
            <a:r>
              <a:rPr lang="zh-TW"/>
              <a:t> law) or spring energy (of springs)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(rho)</a:t>
            </a:r>
            <a:r>
              <a:rPr baseline="30000" lang="zh-TW"/>
              <a:t>v→u</a:t>
            </a:r>
            <a:r>
              <a:rPr lang="zh-TW"/>
              <a:t>: Compute total kinect energy (of masses)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(phi)</a:t>
            </a:r>
            <a:r>
              <a:rPr baseline="30000" lang="zh-TW"/>
              <a:t>u</a:t>
            </a:r>
            <a:r>
              <a:rPr lang="zh-TW"/>
              <a:t>: compute total enery of the system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dc8c0dcc0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" name="Google Shape;67;g6dc8c0dcc0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cf54cd0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cf54cd0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Imagine a spring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(phi)</a:t>
            </a:r>
            <a:r>
              <a:rPr baseline="30000" lang="zh-TW"/>
              <a:t>e</a:t>
            </a:r>
            <a:r>
              <a:rPr lang="zh-TW"/>
              <a:t>: calculate force or potential energy between masses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(rho)</a:t>
            </a:r>
            <a:r>
              <a:rPr baseline="30000" lang="zh-TW"/>
              <a:t>e→v</a:t>
            </a:r>
            <a:r>
              <a:rPr lang="zh-TW"/>
              <a:t>: sum the force or potential energy exerted on each mass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(phi)</a:t>
            </a:r>
            <a:r>
              <a:rPr baseline="30000" lang="zh-TW"/>
              <a:t>v</a:t>
            </a:r>
            <a:r>
              <a:rPr lang="zh-TW"/>
              <a:t>: update position, velocity, kenetic energy of a mass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(rho)</a:t>
            </a:r>
            <a:r>
              <a:rPr baseline="30000" lang="zh-TW"/>
              <a:t>e→u</a:t>
            </a:r>
            <a:r>
              <a:rPr lang="zh-TW"/>
              <a:t>: sum force (=0 based on newton’s 3</a:t>
            </a:r>
            <a:r>
              <a:rPr baseline="30000" lang="zh-TW"/>
              <a:t>rd</a:t>
            </a:r>
            <a:r>
              <a:rPr lang="zh-TW"/>
              <a:t> law) or spring energy (of springs)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(rho)</a:t>
            </a:r>
            <a:r>
              <a:rPr baseline="30000" lang="zh-TW"/>
              <a:t>v→u</a:t>
            </a:r>
            <a:r>
              <a:rPr lang="zh-TW"/>
              <a:t>: Compute total kinect energy (of masses)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(phi)</a:t>
            </a:r>
            <a:r>
              <a:rPr baseline="30000" lang="zh-TW"/>
              <a:t>u</a:t>
            </a:r>
            <a:r>
              <a:rPr lang="zh-TW"/>
              <a:t>: compute total enery of the system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cf54cd0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cf54cd0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cf54cd0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dcf54cd0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dc8c0dcc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dc8c0dcc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dcf54cd0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dcf54cd0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dcf54cd0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dcf54cd0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highlight>
                  <a:srgbClr val="FFFFFF"/>
                </a:highlight>
              </a:rPr>
              <a:t>strong relational inductive biases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dcf54cd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dcf54cd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cf54cd0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cf54cd0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cf54cd0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cf54cd0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dcf54cd0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dcf54cd0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dcf54cd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dcf54cd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dcf54c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dcf54c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Position paper: simply GN good, current DL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Review paper: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unification: unify the “hand-engineering” &amp; “end-to-end learning”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dcf54cd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dcf54cd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human make infinite use of finite means → current DL is weak</a:t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Combinatorial Generalization</a:t>
            </a:r>
            <a:r>
              <a:rPr b="1" lang="zh-TW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must be a top priority for AI to achieve human-like abilities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cf54cd0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dcf54cd0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do: (1+2) end-to-end model (3)cheap data and cheap computing resource</a:t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weak: (2) train on 1st order system → cannot apply on multi-ordered system, weak ability to generalize (3) few-shot</a:t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cf54cd0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cf54cd0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DL pioneers who faced the challenge -&gt; find structure-based methods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carry strong</a:t>
            </a:r>
            <a:r>
              <a:rPr b="1" lang="zh-TW"/>
              <a:t> relational inductive biases</a:t>
            </a:r>
            <a:r>
              <a:rPr lang="zh-TW"/>
              <a:t>, in the form of specific architectural assumptions, which guide these approaches towards learning about entities and relations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dcf54cd0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dcf54cd0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dcf54cd0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dcf54cd0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ckoverflow.com/questions/35655267/what-is-inductive-bias-in-machine-learning/55200993" TargetMode="External"/><Relationship Id="rId4" Type="http://schemas.openxmlformats.org/officeDocument/2006/relationships/hyperlink" Target="http://axon.cs.byu.edu/~martinez/classes/478/slides/Bias.pdf" TargetMode="External"/><Relationship Id="rId5" Type="http://schemas.openxmlformats.org/officeDocument/2006/relationships/hyperlink" Target="http://www.lauradhamilton.com/inductive-biases-various-machine-learning-algorithm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hyperlink" Target="https://www.google.com/url?sa=i&amp;source=images&amp;cd=&amp;ved=2ahUKEwi0hLLA4I3nAhU7K6YKHVRVDtoQjRx6BAgBEAQ&amp;url=https%3A%2F%2Fwww.vectorstock.com%2Froyalty-free-vector%2Fboring-text-rubber-stamp-vector-11367734&amp;psig=AOvVaw0crA7fuvn2eWz-VN5sZ7cr&amp;ust=1579457632888643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facebook.com/UmboCV/" TargetMode="External"/><Relationship Id="rId11" Type="http://schemas.openxmlformats.org/officeDocument/2006/relationships/hyperlink" Target="https://www.linkedin.com/in/wei-hsiang-wang-60841b108/" TargetMode="External"/><Relationship Id="rId10" Type="http://schemas.openxmlformats.org/officeDocument/2006/relationships/image" Target="../media/image4.png"/><Relationship Id="rId21" Type="http://schemas.openxmlformats.org/officeDocument/2006/relationships/hyperlink" Target="https://umbocv.ai/join_us" TargetMode="External"/><Relationship Id="rId13" Type="http://schemas.openxmlformats.org/officeDocument/2006/relationships/hyperlink" Target="https://www.facebook.com/profile.php?id=100000194291071" TargetMode="External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hyperlink" Target="https://umbocv.ai/" TargetMode="External"/><Relationship Id="rId9" Type="http://schemas.openxmlformats.org/officeDocument/2006/relationships/hyperlink" Target="https://github.com/mattwang44" TargetMode="External"/><Relationship Id="rId15" Type="http://schemas.openxmlformats.org/officeDocument/2006/relationships/hyperlink" Target="mailto:mattwang44@gmail.com" TargetMode="External"/><Relationship Id="rId14" Type="http://schemas.openxmlformats.org/officeDocument/2006/relationships/image" Target="../media/image2.png"/><Relationship Id="rId17" Type="http://schemas.openxmlformats.org/officeDocument/2006/relationships/image" Target="../media/image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14.png"/><Relationship Id="rId6" Type="http://schemas.openxmlformats.org/officeDocument/2006/relationships/image" Target="../media/image21.png"/><Relationship Id="rId18" Type="http://schemas.openxmlformats.org/officeDocument/2006/relationships/hyperlink" Target="https://angel.co/company/umbocv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imgflip.com/memegenerator" TargetMode="External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deepmind/graph_ne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hyperlink" Target="https://dribbble.com/zedalabs/projects/240402-16-Personalities" TargetMode="External"/><Relationship Id="rId7" Type="http://schemas.openxmlformats.org/officeDocument/2006/relationships/hyperlink" Target="https://en.wikipedia.org/wiki/Review_article" TargetMode="External"/><Relationship Id="rId8" Type="http://schemas.openxmlformats.org/officeDocument/2006/relationships/hyperlink" Target="https://en.wikipedia.org/wiki/Position_paper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8.png"/><Relationship Id="rId13" Type="http://schemas.openxmlformats.org/officeDocument/2006/relationships/image" Target="../media/image32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oogle.com/url?sa=i&amp;source=images&amp;cd=&amp;ved=2ahUKEwi68r3zmY_nAhUjGKYKHU5HDbcQjRx6BAgBEAQ&amp;url=https%3A%2F%2Fwww.rei.com%2Flearn%2Fexpert-advice%2Fteach-child-to-ride-a-bike.html&amp;psig=AOvVaw2YWGTP15J1Ab0sDFKne9IE&amp;ust=1579507439991152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www.google.com/url?sa=i&amp;source=images&amp;cd=&amp;ved=2ahUKEwjxu-Ppl4_nAhXywosBHeK5C0sQjRx6BAgBEAQ&amp;url=https%3A%2F%2Fprolancerhub.com%2Fhub%2Fcivil-engineering%2F&amp;psig=AOvVaw10K_LheYYYcPAMC2gnh9Oo&amp;ust=1579506795815766" TargetMode="External"/><Relationship Id="rId14" Type="http://schemas.openxmlformats.org/officeDocument/2006/relationships/hyperlink" Target="https://www.dcard.tw/f/funny/p/224542090" TargetMode="External"/><Relationship Id="rId5" Type="http://schemas.openxmlformats.org/officeDocument/2006/relationships/hyperlink" Target="https://www.google.com/url?sa=i&amp;source=images&amp;cd=&amp;ved=2ahUKEwiGxqq3mo_nAhUNw4sBHRr2C9cQjRx6BAgBEAQ&amp;url=https%3A%2F%2Fwww.motorcyclenews.com%2Fadvice%2Friding-tips%2Fhow-to-ride-motorcycle-in-rain%2F&amp;psig=AOvVaw2FQQfmSjiUUaRnncRKdF4Y&amp;ust=1579507585341990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www.google.com/url?sa=i&amp;source=images&amp;cd=&amp;cad=rja&amp;uact=8&amp;ved=2ahUKEwi0je2RmI_nAhVEw4sBHZvDCQ0QjRx6BAgBEAQ&amp;url=https%3A%2F%2Fwww.homedepot.com%2Fp%2FHey-Play-Classic-Wooden-Blocks-Building-Set-with-Storage-Bag-65-Piece-HW3300050%2F307742922&amp;psig=AOvVaw1JDgcC-3wU30dAle96lp0O&amp;ust=1579506709309297" TargetMode="External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595975"/>
            <a:ext cx="8520600" cy="18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Relational inductive biases, </a:t>
            </a:r>
            <a:br>
              <a:rPr lang="zh-TW" sz="3000"/>
            </a:br>
            <a:r>
              <a:rPr lang="zh-TW" sz="3000"/>
              <a:t>deep learning, and graph networks</a:t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4308449"/>
            <a:ext cx="85206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GNN Study Group, Jan 19</a:t>
            </a:r>
            <a:r>
              <a:rPr baseline="30000" lang="zh-TW" sz="1400"/>
              <a:t>th</a:t>
            </a:r>
            <a:r>
              <a:rPr lang="zh-TW" sz="1400"/>
              <a:t> 2020</a:t>
            </a:r>
            <a:endParaRPr sz="1400"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917777"/>
            <a:ext cx="85206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Peter W. Battaglia</a:t>
            </a:r>
            <a:r>
              <a:rPr baseline="30000" lang="zh-TW" sz="1200"/>
              <a:t>1</a:t>
            </a:r>
            <a:r>
              <a:rPr lang="zh-TW" sz="1200"/>
              <a:t>, Jessica B. Hamrick</a:t>
            </a:r>
            <a:r>
              <a:rPr baseline="30000" lang="zh-TW" sz="1200"/>
              <a:t>1</a:t>
            </a:r>
            <a:r>
              <a:rPr lang="zh-TW" sz="1200"/>
              <a:t>, Victor Bapst</a:t>
            </a:r>
            <a:r>
              <a:rPr baseline="30000" lang="zh-TW" sz="1200"/>
              <a:t>1</a:t>
            </a:r>
            <a:r>
              <a:rPr lang="zh-TW" sz="1200"/>
              <a:t>, Alvaro Sanchez-Gonzalez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Vinicius Zambaldi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Mateusz Malinowski</a:t>
            </a:r>
            <a:r>
              <a:rPr baseline="30000" lang="zh-TW" sz="1200"/>
              <a:t>1</a:t>
            </a:r>
            <a:r>
              <a:rPr lang="zh-TW" sz="1200"/>
              <a:t>, </a:t>
            </a:r>
            <a:br>
              <a:rPr lang="zh-TW" sz="1200"/>
            </a:br>
            <a:r>
              <a:rPr lang="zh-TW" sz="1200"/>
              <a:t>Andrea Tacchetti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David Raposo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Adam Santoro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Ryan Faulkner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Caglar Gulcehre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Francis Song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Andrew Ballard</a:t>
            </a:r>
            <a:r>
              <a:rPr baseline="30000" lang="zh-TW" sz="1200"/>
              <a:t>1</a:t>
            </a:r>
            <a:r>
              <a:rPr lang="zh-TW" sz="1200"/>
              <a:t>, </a:t>
            </a:r>
            <a:br>
              <a:rPr lang="zh-TW" sz="1200"/>
            </a:br>
            <a:r>
              <a:rPr lang="zh-TW" sz="1200"/>
              <a:t>Justin Gilmer</a:t>
            </a:r>
            <a:r>
              <a:rPr baseline="30000" lang="zh-TW" sz="1200"/>
              <a:t>2</a:t>
            </a:r>
            <a:r>
              <a:rPr lang="zh-TW" sz="1200"/>
              <a:t>, George Dahl</a:t>
            </a:r>
            <a:r>
              <a:rPr baseline="30000" lang="zh-TW" sz="1200"/>
              <a:t>2</a:t>
            </a:r>
            <a:r>
              <a:rPr lang="zh-TW" sz="1200"/>
              <a:t>, Ashish Vaswani</a:t>
            </a:r>
            <a:r>
              <a:rPr baseline="30000" lang="zh-TW" sz="1200"/>
              <a:t>2</a:t>
            </a:r>
            <a:r>
              <a:rPr lang="zh-TW" sz="1200"/>
              <a:t>, Kelsey Allen</a:t>
            </a:r>
            <a:r>
              <a:rPr baseline="30000" lang="zh-TW" sz="1200"/>
              <a:t>3</a:t>
            </a:r>
            <a:r>
              <a:rPr lang="zh-TW" sz="1200"/>
              <a:t>, Charles Nash</a:t>
            </a:r>
            <a:r>
              <a:rPr baseline="30000" lang="zh-TW" sz="1200"/>
              <a:t>4</a:t>
            </a:r>
            <a:r>
              <a:rPr lang="zh-TW" sz="1200"/>
              <a:t>, Victoria Langston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Chris Dyer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Nicolas Heess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Daan Wierstra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Pushmeet Kohli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Matt Botvinick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Oriol Vinyals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Yujia Li</a:t>
            </a:r>
            <a:r>
              <a:rPr baseline="30000" lang="zh-TW" sz="1200"/>
              <a:t>1</a:t>
            </a:r>
            <a:r>
              <a:rPr lang="zh-TW" sz="1200"/>
              <a:t>, </a:t>
            </a:r>
            <a:r>
              <a:rPr lang="zh-TW" sz="1200"/>
              <a:t>Razvan Pascanu</a:t>
            </a:r>
            <a:r>
              <a:rPr baseline="30000" lang="zh-TW" sz="1200"/>
              <a:t>1</a:t>
            </a:r>
            <a:r>
              <a:rPr lang="zh-TW" sz="1200"/>
              <a:t> </a:t>
            </a:r>
            <a:br>
              <a:rPr lang="zh-TW" sz="1200"/>
            </a:b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zh-TW" sz="1200"/>
              <a:t>1</a:t>
            </a:r>
            <a:r>
              <a:rPr lang="zh-TW" sz="1200"/>
              <a:t>DeepMind; </a:t>
            </a:r>
            <a:r>
              <a:rPr baseline="30000" lang="zh-TW" sz="1200"/>
              <a:t>2</a:t>
            </a:r>
            <a:r>
              <a:rPr lang="zh-TW" sz="1200"/>
              <a:t>Google Brain; </a:t>
            </a:r>
            <a:r>
              <a:rPr baseline="30000" lang="zh-TW" sz="1200"/>
              <a:t>3</a:t>
            </a:r>
            <a:r>
              <a:rPr lang="zh-TW" sz="1200"/>
              <a:t>MIT; </a:t>
            </a:r>
            <a:r>
              <a:rPr baseline="30000" lang="zh-TW" sz="1200"/>
              <a:t>4</a:t>
            </a:r>
            <a:r>
              <a:rPr lang="zh-TW" sz="1200"/>
              <a:t>University of Edinburgh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Inductive Bias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826500" y="987625"/>
            <a:ext cx="6630000" cy="67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“</a:t>
            </a:r>
            <a:r>
              <a:rPr b="1" lang="zh-TW" sz="1200"/>
              <a:t>An inductive bias allows a learning algorithm to prioritize one solution (or interpretation) over another, independent of the observed data</a:t>
            </a:r>
            <a:r>
              <a:rPr b="1" lang="zh-TW" sz="1200"/>
              <a:t>”</a:t>
            </a:r>
            <a:endParaRPr b="1" sz="1200"/>
          </a:p>
        </p:txBody>
      </p:sp>
      <p:sp>
        <p:nvSpPr>
          <p:cNvPr id="176" name="Google Shape;176;p23"/>
          <p:cNvSpPr/>
          <p:nvPr/>
        </p:nvSpPr>
        <p:spPr>
          <a:xfrm>
            <a:off x="685172" y="1101550"/>
            <a:ext cx="64800" cy="326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670650" y="1772900"/>
            <a:ext cx="7802700" cy="289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/>
              <a:t>What is Inductive Bias?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T</a:t>
            </a:r>
            <a:r>
              <a:rPr lang="zh-TW"/>
              <a:t>he assumptions made by the model to learn the target function and to generalize beyond training data</a:t>
            </a:r>
            <a:br>
              <a:rPr lang="zh-TW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Examples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linear regression → relationship between the attributes x and the output y is linear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linear SVM → Input data is linear separable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NN with backprop → Smooth interpolation between data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8" name="Google Shape;178;p23"/>
          <p:cNvSpPr txBox="1"/>
          <p:nvPr/>
        </p:nvSpPr>
        <p:spPr>
          <a:xfrm>
            <a:off x="0" y="4472075"/>
            <a:ext cx="6905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https://stackoverflow.com/questions/35655267/what-is-inductive-bias-in-machine-learning/55200993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http://axon.cs.byu.edu/~martinez/classes/478/slides/Bias.pdf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5"/>
              </a:rPr>
              <a:t>http://www.lauradhamilton.com/inductive-biases-various-machine-learning-algorithms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Relational </a:t>
            </a:r>
            <a:r>
              <a:rPr lang="zh-TW"/>
              <a:t>Inductive Bias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1005750" y="2156725"/>
            <a:ext cx="7778400" cy="107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200"/>
              <a:t>“Inductive biases which impose constraints on relationships and interactions among entities in a learning process”</a:t>
            </a:r>
            <a:endParaRPr b="1" sz="2200"/>
          </a:p>
        </p:txBody>
      </p:sp>
      <p:sp>
        <p:nvSpPr>
          <p:cNvPr id="185" name="Google Shape;185;p24"/>
          <p:cNvSpPr/>
          <p:nvPr/>
        </p:nvSpPr>
        <p:spPr>
          <a:xfrm>
            <a:off x="816400" y="2256000"/>
            <a:ext cx="63000" cy="611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DL design practice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00" y="1240940"/>
            <a:ext cx="6944412" cy="3519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DL design practice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88" y="2285350"/>
            <a:ext cx="8549824" cy="201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Computations over sets and graphs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537" y="1201575"/>
            <a:ext cx="5230925" cy="3788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151002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SECTION 3</a:t>
            </a:r>
            <a:br>
              <a:rPr lang="zh-TW"/>
            </a:br>
            <a:r>
              <a:rPr lang="zh-TW" sz="3600"/>
              <a:t>Graph Networks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Many References!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375" y="1398100"/>
            <a:ext cx="5380401" cy="353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378400" y="953025"/>
            <a:ext cx="3575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and i won’t go through any of them (:troll_face:</a:t>
            </a:r>
            <a:r>
              <a:rPr lang="zh-TW" sz="1100"/>
              <a:t>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Definition of </a:t>
            </a:r>
            <a:r>
              <a:rPr lang="zh-TW"/>
              <a:t>Graph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700" y="2249300"/>
            <a:ext cx="3291276" cy="22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300" y="2249300"/>
            <a:ext cx="388500" cy="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900" y="2249300"/>
            <a:ext cx="388500" cy="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37500" y="2249300"/>
            <a:ext cx="3885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84700" y="1432325"/>
            <a:ext cx="12075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Node</a:t>
            </a:r>
            <a:br>
              <a:rPr lang="zh-TW"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latin typeface="Consolas"/>
                <a:ea typeface="Consolas"/>
                <a:cs typeface="Consolas"/>
                <a:sym typeface="Consolas"/>
              </a:rPr>
              <a:t>(entity)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30"/>
          <p:cNvSpPr txBox="1"/>
          <p:nvPr>
            <p:ph idx="4294967295" type="body"/>
          </p:nvPr>
        </p:nvSpPr>
        <p:spPr>
          <a:xfrm>
            <a:off x="2592925" y="1432250"/>
            <a:ext cx="14979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Edge (relation)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4172025" y="1509350"/>
            <a:ext cx="27234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Global Attribute</a:t>
            </a:r>
            <a:br>
              <a:rPr lang="zh-TW"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latin typeface="Consolas"/>
                <a:ea typeface="Consolas"/>
                <a:cs typeface="Consolas"/>
                <a:sym typeface="Consolas"/>
              </a:rPr>
              <a:t>(system properties)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8550" y="3331625"/>
            <a:ext cx="1834250" cy="7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6408575" y="2849150"/>
            <a:ext cx="1834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For an edge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191950" y="3930800"/>
            <a:ext cx="388500" cy="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8070425" y="3930800"/>
            <a:ext cx="3885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>
            <p:ph idx="4294967295" type="body"/>
          </p:nvPr>
        </p:nvSpPr>
        <p:spPr>
          <a:xfrm>
            <a:off x="5185700" y="4319300"/>
            <a:ext cx="19026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Sender node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30"/>
          <p:cNvSpPr txBox="1"/>
          <p:nvPr>
            <p:ph idx="4294967295" type="body"/>
          </p:nvPr>
        </p:nvSpPr>
        <p:spPr>
          <a:xfrm>
            <a:off x="7313375" y="4319300"/>
            <a:ext cx="19026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Receiver</a:t>
            </a:r>
            <a:r>
              <a:rPr lang="zh-TW">
                <a:latin typeface="Consolas"/>
                <a:ea typeface="Consolas"/>
                <a:cs typeface="Consolas"/>
                <a:sym typeface="Consolas"/>
              </a:rPr>
              <a:t> node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Definition of Graph</a:t>
            </a:r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625" y="2016350"/>
            <a:ext cx="17526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325" y="3198938"/>
            <a:ext cx="19812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275" y="4362475"/>
            <a:ext cx="29718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1219475" y="1460575"/>
            <a:ext cx="3254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graph G can be denoted as</a:t>
            </a:r>
            <a:endParaRPr b="1"/>
          </a:p>
        </p:txBody>
      </p:sp>
      <p:sp>
        <p:nvSpPr>
          <p:cNvPr id="247" name="Google Shape;247;p31"/>
          <p:cNvSpPr txBox="1"/>
          <p:nvPr/>
        </p:nvSpPr>
        <p:spPr>
          <a:xfrm>
            <a:off x="1166630" y="2621900"/>
            <a:ext cx="3254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where V denotes the set of nodes </a:t>
            </a:r>
            <a:endParaRPr b="1"/>
          </a:p>
        </p:txBody>
      </p:sp>
      <p:sp>
        <p:nvSpPr>
          <p:cNvPr id="248" name="Google Shape;248;p31"/>
          <p:cNvSpPr txBox="1"/>
          <p:nvPr/>
        </p:nvSpPr>
        <p:spPr>
          <a:xfrm>
            <a:off x="1219475" y="3785450"/>
            <a:ext cx="3173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and E denotes the set of edges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Graph network (GN) block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3050"/>
            <a:ext cx="6162430" cy="3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326" y="445026"/>
            <a:ext cx="1078535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idx="4294967295" type="body"/>
          </p:nvPr>
        </p:nvSpPr>
        <p:spPr>
          <a:xfrm>
            <a:off x="311700" y="1017725"/>
            <a:ext cx="81006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zh-TW" sz="1200"/>
              <a:t>Takes in a Graph (E, V, u) and returns an updated Graph </a:t>
            </a:r>
            <a:r>
              <a:rPr b="1" lang="zh-TW" sz="1200"/>
              <a:t>(E’, V’, u’)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zh-TW" sz="1200"/>
              <a:t>Computaion over sets</a:t>
            </a:r>
            <a:endParaRPr b="1" sz="1200"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83375" y="1726850"/>
            <a:ext cx="8148925" cy="2657275"/>
            <a:chOff x="683375" y="1726850"/>
            <a:chExt cx="8148925" cy="2657275"/>
          </a:xfrm>
        </p:grpSpPr>
        <p:cxnSp>
          <p:nvCxnSpPr>
            <p:cNvPr id="258" name="Google Shape;258;p32"/>
            <p:cNvCxnSpPr/>
            <p:nvPr/>
          </p:nvCxnSpPr>
          <p:spPr>
            <a:xfrm>
              <a:off x="5746300" y="2383475"/>
              <a:ext cx="1107300" cy="21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9" name="Google Shape;259;p32"/>
            <p:cNvCxnSpPr/>
            <p:nvPr/>
          </p:nvCxnSpPr>
          <p:spPr>
            <a:xfrm flipH="1" rot="10800000">
              <a:off x="5746300" y="2607575"/>
              <a:ext cx="1079100" cy="61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0" name="Google Shape;260;p32"/>
            <p:cNvCxnSpPr/>
            <p:nvPr/>
          </p:nvCxnSpPr>
          <p:spPr>
            <a:xfrm flipH="1" rot="10800000">
              <a:off x="5746300" y="2621725"/>
              <a:ext cx="1093200" cy="168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61" name="Google Shape;26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80800" y="2072025"/>
              <a:ext cx="1851500" cy="833175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2" name="Google Shape;262;p32"/>
            <p:cNvSpPr txBox="1"/>
            <p:nvPr/>
          </p:nvSpPr>
          <p:spPr>
            <a:xfrm>
              <a:off x="6980800" y="1726850"/>
              <a:ext cx="16278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zh-TW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Update Functions</a:t>
              </a:r>
              <a:endParaRPr b="1"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953175" y="2257325"/>
              <a:ext cx="1541700" cy="2103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939152" y="3124475"/>
              <a:ext cx="1219200" cy="2103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683375" y="4173825"/>
              <a:ext cx="1219200" cy="2103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32"/>
          <p:cNvGrpSpPr/>
          <p:nvPr/>
        </p:nvGrpSpPr>
        <p:grpSpPr>
          <a:xfrm>
            <a:off x="683375" y="2950350"/>
            <a:ext cx="8300478" cy="1493300"/>
            <a:chOff x="683375" y="2950350"/>
            <a:chExt cx="8300478" cy="1493300"/>
          </a:xfrm>
        </p:grpSpPr>
        <p:pic>
          <p:nvPicPr>
            <p:cNvPr id="267" name="Google Shape;26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66850" y="3566925"/>
              <a:ext cx="1417175" cy="876725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8" name="Google Shape;268;p32"/>
            <p:cNvSpPr txBox="1"/>
            <p:nvPr/>
          </p:nvSpPr>
          <p:spPr>
            <a:xfrm>
              <a:off x="6961553" y="3176325"/>
              <a:ext cx="20223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zh-TW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Aggregation</a:t>
              </a:r>
              <a:r>
                <a:rPr b="1" lang="zh-TW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Functions</a:t>
              </a:r>
              <a:endParaRPr b="1"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951425" y="2950350"/>
              <a:ext cx="1206900" cy="2103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83375" y="3803500"/>
              <a:ext cx="1206900" cy="2103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83375" y="3985770"/>
              <a:ext cx="1206900" cy="2103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" name="Google Shape;272;p32"/>
            <p:cNvCxnSpPr/>
            <p:nvPr/>
          </p:nvCxnSpPr>
          <p:spPr>
            <a:xfrm>
              <a:off x="5788350" y="3070200"/>
              <a:ext cx="1065300" cy="72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32"/>
            <p:cNvCxnSpPr/>
            <p:nvPr/>
          </p:nvCxnSpPr>
          <p:spPr>
            <a:xfrm flipH="1" rot="10800000">
              <a:off x="5718275" y="3798950"/>
              <a:ext cx="1093200" cy="15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32"/>
            <p:cNvCxnSpPr/>
            <p:nvPr/>
          </p:nvCxnSpPr>
          <p:spPr>
            <a:xfrm flipH="1" rot="10800000">
              <a:off x="5760325" y="3826925"/>
              <a:ext cx="1051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55275" y="917925"/>
            <a:ext cx="271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zh-TW" sz="1800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Wei-Hsiang (</a:t>
            </a:r>
            <a:r>
              <a:rPr b="1" lang="zh-TW" sz="1800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Matt) Wang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25" y="1415001"/>
            <a:ext cx="2491374" cy="24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8897" y="732625"/>
            <a:ext cx="1100025" cy="110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>
            <a:off x="4541189" y="806925"/>
            <a:ext cx="2672111" cy="648825"/>
            <a:chOff x="5226775" y="349725"/>
            <a:chExt cx="3919200" cy="648825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5226775" y="652350"/>
              <a:ext cx="3919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AI Engineer, Umbo CV</a:t>
              </a:r>
              <a:r>
                <a:rPr b="1" lang="zh-TW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endParaRPr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5226775" y="349725"/>
              <a:ext cx="20226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Oct. 2018 - now</a:t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049" y="1789153"/>
            <a:ext cx="791724" cy="79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5"/>
          <p:cNvGrpSpPr/>
          <p:nvPr/>
        </p:nvGrpSpPr>
        <p:grpSpPr>
          <a:xfrm>
            <a:off x="4540975" y="1781327"/>
            <a:ext cx="4374600" cy="648825"/>
            <a:chOff x="5335675" y="1375450"/>
            <a:chExt cx="4374600" cy="6488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5335675" y="1678075"/>
              <a:ext cx="4374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Coordinator &amp; speaker, Pytorch Taipei </a:t>
              </a:r>
              <a:endParaRPr b="1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5335675" y="1375450"/>
              <a:ext cx="20226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Feb. 2018 ~ Sept. 2018</a:t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0063" y="2811232"/>
            <a:ext cx="537693" cy="74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4540975" y="2800356"/>
            <a:ext cx="4374600" cy="648825"/>
            <a:chOff x="5335675" y="1375450"/>
            <a:chExt cx="4374600" cy="648825"/>
          </a:xfrm>
        </p:grpSpPr>
        <p:sp>
          <p:nvSpPr>
            <p:cNvPr id="81" name="Google Shape;81;p15"/>
            <p:cNvSpPr txBox="1"/>
            <p:nvPr/>
          </p:nvSpPr>
          <p:spPr>
            <a:xfrm>
              <a:off x="5335675" y="1678075"/>
              <a:ext cx="4374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M.S., Mechanical Eng., NTU </a:t>
              </a:r>
              <a:endParaRPr b="1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5335675" y="1375450"/>
              <a:ext cx="20226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July 2016 - Aug. 2018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4540975" y="3786650"/>
            <a:ext cx="4374600" cy="648825"/>
            <a:chOff x="5335675" y="1375450"/>
            <a:chExt cx="4374600" cy="648825"/>
          </a:xfrm>
        </p:grpSpPr>
        <p:sp>
          <p:nvSpPr>
            <p:cNvPr id="84" name="Google Shape;84;p15"/>
            <p:cNvSpPr txBox="1"/>
            <p:nvPr/>
          </p:nvSpPr>
          <p:spPr>
            <a:xfrm>
              <a:off x="5335675" y="1678075"/>
              <a:ext cx="4374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B.S., Mechanical Eng., NTU </a:t>
              </a:r>
              <a:endParaRPr b="1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5335675" y="1375450"/>
              <a:ext cx="20226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Sept. 2012 - June 2016</a:t>
              </a:r>
              <a:endParaRPr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3050" y="3758698"/>
            <a:ext cx="791724" cy="7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0838" y="4057250"/>
            <a:ext cx="293100" cy="29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8" name="Google Shape;88;p1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77113" y="4057250"/>
            <a:ext cx="293100" cy="29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9" name="Google Shape;89;p15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3388" y="4057250"/>
            <a:ext cx="293100" cy="29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0" name="Google Shape;90;p15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04575" y="4057250"/>
            <a:ext cx="293100" cy="29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13300" y="886825"/>
            <a:ext cx="3885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7501975" y="9285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We’re hiring!</a:t>
            </a:r>
            <a:endParaRPr b="1"/>
          </a:p>
        </p:txBody>
      </p:sp>
      <p:pic>
        <p:nvPicPr>
          <p:cNvPr id="93" name="Google Shape;93;p15">
            <a:hlinkClick r:id="rId18"/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41097" y="447831"/>
            <a:ext cx="293100" cy="29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" name="Google Shape;94;p15">
            <a:hlinkClick r:id="rId20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77410" y="447831"/>
            <a:ext cx="293100" cy="29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5">
            <a:hlinkClick r:id="rId21"/>
          </p:cNvPr>
          <p:cNvPicPr preferRelativeResize="0"/>
          <p:nvPr/>
        </p:nvPicPr>
        <p:blipFill rotWithShape="1">
          <a:blip r:embed="rId5">
            <a:alphaModFix/>
          </a:blip>
          <a:srcRect b="6610" l="-3300" r="3299" t="-6610"/>
          <a:stretch/>
        </p:blipFill>
        <p:spPr>
          <a:xfrm>
            <a:off x="7604185" y="447831"/>
            <a:ext cx="293100" cy="29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Graph network (GN) block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275"/>
            <a:ext cx="8839200" cy="283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11700" y="151002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SECTION 4</a:t>
            </a:r>
            <a:br>
              <a:rPr lang="zh-TW"/>
            </a:br>
            <a:r>
              <a:rPr lang="zh-TW"/>
              <a:t>Design Principles for</a:t>
            </a:r>
            <a:br>
              <a:rPr lang="zh-TW"/>
            </a:br>
            <a:r>
              <a:rPr lang="zh-TW" sz="3600"/>
              <a:t>GN Architecture</a:t>
            </a:r>
            <a:endParaRPr sz="3600"/>
          </a:p>
        </p:txBody>
      </p:sp>
      <p:sp>
        <p:nvSpPr>
          <p:cNvPr id="286" name="Google Shape;286;p34"/>
          <p:cNvSpPr txBox="1"/>
          <p:nvPr/>
        </p:nvSpPr>
        <p:spPr>
          <a:xfrm>
            <a:off x="2447100" y="3291650"/>
            <a:ext cx="51063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b="1"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Flexible representations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b="1"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Configurable within-block structure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b="1"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Composable multi-block architectures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Flexible representations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0" y="1152475"/>
            <a:ext cx="47679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Acept arbitrary format of attributes</a:t>
            </a:r>
            <a:endParaRPr b="1"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Tensor (vector)</a:t>
            </a:r>
            <a:endParaRPr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Sequences</a:t>
            </a:r>
            <a:endParaRPr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Sets</a:t>
            </a:r>
            <a:endParaRPr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Graphs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      </a:t>
            </a:r>
            <a:r>
              <a:rPr lang="zh-TW" sz="1800"/>
              <a:t> → Returns list of tensors (vectors)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      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       → Allows GN output being passed to</a:t>
            </a:r>
            <a:br>
              <a:rPr b="1" lang="zh-TW" sz="1800"/>
            </a:br>
            <a:r>
              <a:rPr b="1" lang="zh-TW" sz="1800"/>
              <a:t>          other DL blocks (MLP, CNN, RNN)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93" name="Google Shape;293;p35"/>
          <p:cNvSpPr txBox="1"/>
          <p:nvPr>
            <p:ph idx="2" type="body"/>
          </p:nvPr>
        </p:nvSpPr>
        <p:spPr>
          <a:xfrm>
            <a:off x="4517200" y="1152475"/>
            <a:ext cx="48552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b="1" lang="zh-TW" sz="1800"/>
              <a:t>Input data represented as graph</a:t>
            </a:r>
            <a:endParaRPr b="1"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 sz="1800"/>
              <a:t>If input is relational structured</a:t>
            </a:r>
            <a:br>
              <a:rPr b="1" lang="zh-TW" sz="1800"/>
            </a:br>
            <a:r>
              <a:rPr lang="zh-TW" sz="1800"/>
              <a:t>(e.g. social network, chemicals)</a:t>
            </a:r>
            <a:br>
              <a:rPr lang="zh-TW" sz="1800"/>
            </a:br>
            <a:r>
              <a:rPr lang="zh-TW" sz="1800"/>
              <a:t>→ serve it</a:t>
            </a:r>
            <a:endParaRPr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 sz="1800"/>
              <a:t>If not</a:t>
            </a:r>
            <a:br>
              <a:rPr b="1" lang="zh-TW" sz="1800"/>
            </a:br>
            <a:r>
              <a:rPr lang="zh-TW" sz="1800"/>
              <a:t>→ </a:t>
            </a:r>
            <a:r>
              <a:rPr b="1" lang="zh-TW" sz="1800"/>
              <a:t>transfer it or make assumption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		e.g.: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		Image → CNN feature map as node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		Corpus → each word as node</a:t>
            </a:r>
            <a:br>
              <a:rPr b="1" lang="zh-TW" sz="1800"/>
            </a:br>
            <a:endParaRPr b="1"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→ or seperate learning process</a:t>
            </a:r>
            <a:br>
              <a:rPr b="1" lang="zh-TW" sz="1800"/>
            </a:br>
            <a:r>
              <a:rPr lang="zh-TW" sz="1800"/>
              <a:t>e.g.: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Infer entity from unstructured    </a:t>
            </a:r>
            <a:br>
              <a:rPr lang="zh-TW" sz="1800"/>
            </a:br>
            <a:r>
              <a:rPr lang="zh-TW" sz="1800"/>
              <a:t>signal using MLP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Configurable within-block structure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74" y="1268050"/>
            <a:ext cx="4539448" cy="371632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Composable multi-block architectures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0" y="1913374"/>
            <a:ext cx="7735000" cy="1823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Summary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0" y="4786600"/>
            <a:ext cx="3000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https://imgflip.com/memegenerator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375" y="1140125"/>
            <a:ext cx="5197250" cy="390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151002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SECTION 5</a:t>
            </a:r>
            <a:br>
              <a:rPr lang="zh-TW"/>
            </a:br>
            <a:r>
              <a:rPr lang="zh-TW"/>
              <a:t>Discussion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Limitations</a:t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670650" y="1268050"/>
            <a:ext cx="7802700" cy="339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Cannot discriminate specific non-isomorphic graph</a:t>
            </a:r>
            <a:br>
              <a:rPr lang="zh-TW"/>
            </a:br>
            <a:r>
              <a:rPr lang="zh-TW"/>
              <a:t>→ Covariance to permutation of nodes &amp; edges may needed</a:t>
            </a:r>
            <a:br>
              <a:rPr lang="zh-TW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Notions like recursion, control flow, and conditional iteration are not straightforward to represent with graphs</a:t>
            </a:r>
            <a:br>
              <a:rPr lang="zh-TW"/>
            </a:br>
            <a:r>
              <a:rPr lang="zh-TW"/>
              <a:t>→ require additional assumption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Questions</a:t>
            </a:r>
            <a:endParaRPr/>
          </a:p>
        </p:txBody>
      </p:sp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I</a:t>
            </a:r>
            <a:r>
              <a:rPr lang="zh-TW"/>
              <a:t>t is unclear the best ways to convert sensory data into more structured representations like graphs</a:t>
            </a:r>
            <a:br>
              <a:rPr lang="zh-TW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How to deal with sparse-connected graph</a:t>
            </a:r>
            <a:br>
              <a:rPr lang="zh-TW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Methods for adaptively modify the graph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311700" y="151002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r>
              <a:rPr lang="zh-TW"/>
              <a:t>Show me the code!</a:t>
            </a:r>
            <a:endParaRPr sz="3600"/>
          </a:p>
        </p:txBody>
      </p:sp>
      <p:sp>
        <p:nvSpPr>
          <p:cNvPr id="338" name="Google Shape;338;p42"/>
          <p:cNvSpPr txBox="1"/>
          <p:nvPr/>
        </p:nvSpPr>
        <p:spPr>
          <a:xfrm>
            <a:off x="0" y="4768500"/>
            <a:ext cx="3000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https://github.com/deepmind/graph_nets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151002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SECTION 1</a:t>
            </a:r>
            <a:br>
              <a:rPr lang="zh-TW"/>
            </a:br>
            <a:r>
              <a:rPr lang="zh-TW" sz="360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628650" y="45251"/>
            <a:ext cx="7886700" cy="145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“</a:t>
            </a:r>
            <a:r>
              <a:rPr lang="zh-TW"/>
              <a:t>part position paper, part review, </a:t>
            </a:r>
            <a:br>
              <a:rPr lang="zh-TW"/>
            </a:br>
            <a:r>
              <a:rPr lang="zh-TW"/>
              <a:t>and part unification”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49988" y="3494200"/>
            <a:ext cx="2692500" cy="115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Position paper</a:t>
            </a:r>
            <a:br>
              <a:rPr i="1" lang="zh-TW" sz="1200"/>
            </a:br>
            <a:r>
              <a:rPr i="1" lang="zh-TW" sz="1200"/>
              <a:t>E</a:t>
            </a:r>
            <a:r>
              <a:rPr i="1" lang="zh-TW" sz="1200"/>
              <a:t>nables discussion on emerging topics without the experimentation</a:t>
            </a:r>
            <a:endParaRPr i="1" sz="12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107" name="Google Shape;107;p17"/>
          <p:cNvSpPr/>
          <p:nvPr/>
        </p:nvSpPr>
        <p:spPr>
          <a:xfrm>
            <a:off x="628650" y="194500"/>
            <a:ext cx="64800" cy="1153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700" y="1250038"/>
            <a:ext cx="1446600" cy="22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275" y="1250050"/>
            <a:ext cx="1713315" cy="22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52000" y="1152500"/>
            <a:ext cx="1488477" cy="22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0" y="4518800"/>
            <a:ext cx="4259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6"/>
              </a:rPr>
              <a:t>https://dribbble.com/zedalabs/projects/240402-16-Personalities</a:t>
            </a:r>
            <a:br>
              <a:rPr lang="zh-TW"/>
            </a:br>
            <a:r>
              <a:rPr lang="zh-TW" sz="1100" u="sng">
                <a:solidFill>
                  <a:schemeClr val="hlink"/>
                </a:solidFill>
                <a:hlinkClick r:id="rId7"/>
              </a:rPr>
              <a:t>https://en.wikipedia.org/wiki/Review_article</a:t>
            </a:r>
            <a:br>
              <a:rPr lang="zh-TW"/>
            </a:br>
            <a:r>
              <a:rPr lang="zh-TW" sz="1100" u="sng">
                <a:solidFill>
                  <a:schemeClr val="hlink"/>
                </a:solidFill>
                <a:hlinkClick r:id="rId8"/>
              </a:rPr>
              <a:t>https://en.wikipedia.org/wiki/Position_paper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225750" y="3494200"/>
            <a:ext cx="2692500" cy="85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Review</a:t>
            </a:r>
            <a:br>
              <a:rPr i="1" lang="zh-TW" sz="1200"/>
            </a:br>
            <a:r>
              <a:rPr i="1" lang="zh-TW" sz="1200"/>
              <a:t>Surveys and summarizes previously published studies</a:t>
            </a:r>
            <a:endParaRPr i="1" sz="1200"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181725" y="3505325"/>
            <a:ext cx="2692500" cy="85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Unification</a:t>
            </a:r>
            <a:br>
              <a:rPr i="1" lang="zh-TW" sz="1200"/>
            </a:br>
            <a:r>
              <a:rPr i="1" lang="zh-TW" sz="1200"/>
              <a:t>M</a:t>
            </a:r>
            <a:r>
              <a:rPr i="1" lang="zh-TW" sz="1200"/>
              <a:t>akes different logical expressions identical by finding a substitution</a:t>
            </a:r>
            <a:endParaRPr i="1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</a:t>
            </a:r>
            <a:r>
              <a:rPr lang="zh-TW"/>
              <a:t>ombinatorial Generalization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809525" y="920725"/>
            <a:ext cx="6357600" cy="50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“Constructing new inferences, predictions, and behaviors from known building blocks”</a:t>
            </a:r>
            <a:endParaRPr b="1"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“The world is compositional, or at least, we understand it in compositional terms”</a:t>
            </a:r>
            <a:endParaRPr b="1" sz="1200"/>
          </a:p>
        </p:txBody>
      </p:sp>
      <p:sp>
        <p:nvSpPr>
          <p:cNvPr id="120" name="Google Shape;120;p18"/>
          <p:cNvSpPr/>
          <p:nvPr/>
        </p:nvSpPr>
        <p:spPr>
          <a:xfrm>
            <a:off x="685175" y="1064227"/>
            <a:ext cx="64800" cy="364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3393458" y="1580050"/>
            <a:ext cx="1707157" cy="3261026"/>
            <a:chOff x="3157358" y="1560825"/>
            <a:chExt cx="1707157" cy="3261026"/>
          </a:xfrm>
        </p:grpSpPr>
        <p:pic>
          <p:nvPicPr>
            <p:cNvPr id="122" name="Google Shape;122;p18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7438" y="1560825"/>
              <a:ext cx="1545077" cy="137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8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57358" y="3541200"/>
              <a:ext cx="1707157" cy="12806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4" name="Google Shape;124;p18"/>
            <p:cNvCxnSpPr/>
            <p:nvPr/>
          </p:nvCxnSpPr>
          <p:spPr>
            <a:xfrm>
              <a:off x="4039988" y="3003663"/>
              <a:ext cx="0" cy="46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5" name="Google Shape;125;p18"/>
          <p:cNvGrpSpPr/>
          <p:nvPr/>
        </p:nvGrpSpPr>
        <p:grpSpPr>
          <a:xfrm>
            <a:off x="1285700" y="1629325"/>
            <a:ext cx="1280650" cy="3172875"/>
            <a:chOff x="1049600" y="1610100"/>
            <a:chExt cx="1280650" cy="3172875"/>
          </a:xfrm>
        </p:grpSpPr>
        <p:pic>
          <p:nvPicPr>
            <p:cNvPr id="126" name="Google Shape;126;p18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49600" y="1610100"/>
              <a:ext cx="1280650" cy="128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8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13147" r="14457" t="0"/>
            <a:stretch/>
          </p:blipFill>
          <p:spPr>
            <a:xfrm>
              <a:off x="1049600" y="3580075"/>
              <a:ext cx="1280650" cy="120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" name="Google Shape;128;p18"/>
            <p:cNvCxnSpPr/>
            <p:nvPr/>
          </p:nvCxnSpPr>
          <p:spPr>
            <a:xfrm>
              <a:off x="1689913" y="3003650"/>
              <a:ext cx="0" cy="46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9" name="Google Shape;129;p18"/>
          <p:cNvGrpSpPr/>
          <p:nvPr/>
        </p:nvGrpSpPr>
        <p:grpSpPr>
          <a:xfrm>
            <a:off x="5985819" y="1580045"/>
            <a:ext cx="1847060" cy="1379195"/>
            <a:chOff x="5749625" y="1560750"/>
            <a:chExt cx="2152249" cy="1551400"/>
          </a:xfrm>
        </p:grpSpPr>
        <p:pic>
          <p:nvPicPr>
            <p:cNvPr id="130" name="Google Shape;13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49625" y="1560750"/>
              <a:ext cx="1465200" cy="155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8"/>
            <p:cNvPicPr preferRelativeResize="0"/>
            <p:nvPr/>
          </p:nvPicPr>
          <p:blipFill rotWithShape="1">
            <a:blip r:embed="rId11">
              <a:alphaModFix/>
            </a:blip>
            <a:srcRect b="0" l="90197" r="0" t="0"/>
            <a:stretch/>
          </p:blipFill>
          <p:spPr>
            <a:xfrm>
              <a:off x="7167124" y="1560750"/>
              <a:ext cx="734750" cy="155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67125" y="2142050"/>
              <a:ext cx="553469" cy="38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18"/>
          <p:cNvGrpSpPr/>
          <p:nvPr/>
        </p:nvGrpSpPr>
        <p:grpSpPr>
          <a:xfrm>
            <a:off x="5985825" y="3022875"/>
            <a:ext cx="1872483" cy="1867475"/>
            <a:chOff x="5749725" y="3003650"/>
            <a:chExt cx="1872483" cy="1867475"/>
          </a:xfrm>
        </p:grpSpPr>
        <p:grpSp>
          <p:nvGrpSpPr>
            <p:cNvPr id="134" name="Google Shape;134;p18"/>
            <p:cNvGrpSpPr/>
            <p:nvPr/>
          </p:nvGrpSpPr>
          <p:grpSpPr>
            <a:xfrm>
              <a:off x="5749725" y="3580075"/>
              <a:ext cx="1872483" cy="1291050"/>
              <a:chOff x="5749725" y="3580075"/>
              <a:chExt cx="1872483" cy="1291050"/>
            </a:xfrm>
          </p:grpSpPr>
          <p:pic>
            <p:nvPicPr>
              <p:cNvPr id="135" name="Google Shape;135;p1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39331" t="0"/>
              <a:stretch/>
            </p:blipFill>
            <p:spPr>
              <a:xfrm>
                <a:off x="5749725" y="3580075"/>
                <a:ext cx="1552999" cy="1291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8"/>
              <p:cNvPicPr preferRelativeResize="0"/>
              <p:nvPr/>
            </p:nvPicPr>
            <p:blipFill rotWithShape="1">
              <a:blip r:embed="rId13">
                <a:alphaModFix/>
              </a:blip>
              <a:srcRect b="0" l="60013" r="10839" t="0"/>
              <a:stretch/>
            </p:blipFill>
            <p:spPr>
              <a:xfrm>
                <a:off x="6876109" y="3580075"/>
                <a:ext cx="746099" cy="1291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37" name="Google Shape;137;p18"/>
            <p:cNvCxnSpPr/>
            <p:nvPr/>
          </p:nvCxnSpPr>
          <p:spPr>
            <a:xfrm>
              <a:off x="6685950" y="3003650"/>
              <a:ext cx="0" cy="46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8" name="Google Shape;138;p18"/>
          <p:cNvSpPr txBox="1"/>
          <p:nvPr/>
        </p:nvSpPr>
        <p:spPr>
          <a:xfrm>
            <a:off x="0" y="4841075"/>
            <a:ext cx="3000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14"/>
              </a:rPr>
              <a:t>https://www.dcard.tw/f/funny/p/224542090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DL model design trends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809525" y="1039450"/>
            <a:ext cx="6357600" cy="38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1020450" y="2990950"/>
            <a:ext cx="6555900" cy="137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/>
              <a:t>Weakness of most trending DL mdoels: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Reasoning about structured data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Transferring learning beyond the training conditions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Learning from small amounts of experience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1020450" y="1436050"/>
            <a:ext cx="7802700" cy="137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/>
              <a:t>What do most current DL models do?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M</a:t>
            </a:r>
            <a:r>
              <a:rPr b="1" lang="zh-TW"/>
              <a:t>inimal a priori representational and computational assumptions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S</a:t>
            </a:r>
            <a:r>
              <a:rPr b="1" lang="zh-TW"/>
              <a:t>eeks to avoid explicit structure and “hand-engineering”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zh-TW"/>
              <a:t>Trading off sample efficiency for more flexible learning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266450" y="273850"/>
            <a:ext cx="8877600" cy="82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goal of this paper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266450" y="1388150"/>
            <a:ext cx="8515200" cy="542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Advocate the synthesizing structure-based methods &amp; DL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858650" y="1844200"/>
            <a:ext cx="8100600" cy="542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“T</a:t>
            </a:r>
            <a:r>
              <a:rPr b="1" lang="zh-TW" sz="1200"/>
              <a:t>o achieve capacity for performing computation over discrete entities and the relations between them</a:t>
            </a:r>
            <a:r>
              <a:rPr b="1" lang="zh-TW" sz="1200"/>
              <a:t>”</a:t>
            </a:r>
            <a:endParaRPr b="1" sz="1200"/>
          </a:p>
        </p:txBody>
      </p:sp>
      <p:sp>
        <p:nvSpPr>
          <p:cNvPr id="154" name="Google Shape;154;p20"/>
          <p:cNvSpPr/>
          <p:nvPr/>
        </p:nvSpPr>
        <p:spPr>
          <a:xfrm>
            <a:off x="734297" y="1906300"/>
            <a:ext cx="64800" cy="326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314400" y="2695200"/>
            <a:ext cx="8515200" cy="542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Introduce Graph Network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830600" y="3180022"/>
            <a:ext cx="8100600" cy="542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200"/>
              <a:t>“Generalizes and extends various approaches for neural networks that operate on graphs, and provides a straightforward interface for manipulating structured knowledge and producing structured behaviors.”</a:t>
            </a:r>
            <a:endParaRPr b="1" sz="1200"/>
          </a:p>
        </p:txBody>
      </p:sp>
      <p:sp>
        <p:nvSpPr>
          <p:cNvPr id="157" name="Google Shape;157;p20"/>
          <p:cNvSpPr/>
          <p:nvPr/>
        </p:nvSpPr>
        <p:spPr>
          <a:xfrm>
            <a:off x="706247" y="3318322"/>
            <a:ext cx="64800" cy="326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628650" y="273850"/>
            <a:ext cx="83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Relational Reasoning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628650" y="1138500"/>
            <a:ext cx="8515200" cy="137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Structure: </a:t>
            </a:r>
            <a:r>
              <a:rPr lang="zh-TW"/>
              <a:t>The product composes a set of known building blocks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Entity: </a:t>
            </a:r>
            <a:r>
              <a:rPr lang="zh-TW"/>
              <a:t>An element with attributes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zh-TW"/>
              <a:t>Relation: </a:t>
            </a:r>
            <a:r>
              <a:rPr lang="zh-TW"/>
              <a:t>The property between entities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zh-TW"/>
              <a:t>Rule: </a:t>
            </a:r>
            <a:r>
              <a:rPr lang="zh-TW"/>
              <a:t>A function maps entities and relations to other entities and relations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13" y="2695500"/>
            <a:ext cx="2509380" cy="2023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151002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SECTION 2</a:t>
            </a:r>
            <a:br>
              <a:rPr lang="zh-TW"/>
            </a:br>
            <a:r>
              <a:rPr lang="zh-TW" sz="3600"/>
              <a:t>Relational Inductive Bias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